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78" r:id="rId9"/>
    <p:sldId id="280" r:id="rId10"/>
    <p:sldId id="266" r:id="rId11"/>
    <p:sldId id="267" r:id="rId12"/>
    <p:sldId id="268" r:id="rId13"/>
    <p:sldId id="258" r:id="rId14"/>
    <p:sldId id="259" r:id="rId15"/>
    <p:sldId id="274" r:id="rId16"/>
    <p:sldId id="273" r:id="rId17"/>
    <p:sldId id="275" r:id="rId18"/>
    <p:sldId id="276" r:id="rId19"/>
    <p:sldId id="292" r:id="rId20"/>
    <p:sldId id="277" r:id="rId21"/>
    <p:sldId id="281" r:id="rId22"/>
    <p:sldId id="282" r:id="rId23"/>
    <p:sldId id="283" r:id="rId24"/>
    <p:sldId id="269" r:id="rId25"/>
    <p:sldId id="270" r:id="rId26"/>
    <p:sldId id="271" r:id="rId27"/>
    <p:sldId id="285" r:id="rId28"/>
    <p:sldId id="284" r:id="rId29"/>
    <p:sldId id="286" r:id="rId30"/>
    <p:sldId id="287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431" autoAdjust="0"/>
  </p:normalViewPr>
  <p:slideViewPr>
    <p:cSldViewPr>
      <p:cViewPr varScale="1">
        <p:scale>
          <a:sx n="90" d="100"/>
          <a:sy n="90" d="100"/>
        </p:scale>
        <p:origin x="143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282D4F2-1BCF-4369-9481-55ACCBE83995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0FE30F8-3BD7-4E3D-B463-2D48E9FDC64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ic_field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en.wikipedia.org/wiki/Electrical_energ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erminal_(electronics)" TargetMode="External"/><Relationship Id="rId5" Type="http://schemas.openxmlformats.org/officeDocument/2006/relationships/hyperlink" Target="https://en.wikipedia.org/wiki/Electronic_component" TargetMode="External"/><Relationship Id="rId4" Type="http://schemas.openxmlformats.org/officeDocument/2006/relationships/hyperlink" Target="https://en.wikipedia.org/wiki/Passivity_(engineering)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196752"/>
            <a:ext cx="7772400" cy="2182887"/>
          </a:xfrm>
        </p:spPr>
        <p:txBody>
          <a:bodyPr/>
          <a:lstStyle/>
          <a:p>
            <a:r>
              <a:rPr lang="en-GB" dirty="0">
                <a:effectLst/>
              </a:rPr>
              <a:t>Basic Electronics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915816" y="908720"/>
            <a:ext cx="26642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4989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GB" dirty="0"/>
              <a:t>Voltage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An electromotive force or potential difference expressed in volts.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For most materials   V ∝ I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			  V = RI,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Where, V is the voltage across the object,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	   I is the current through the object,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R is resistance of the object. 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365104"/>
            <a:ext cx="4633913" cy="2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22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28800"/>
          </a:xfrm>
        </p:spPr>
        <p:txBody>
          <a:bodyPr/>
          <a:lstStyle/>
          <a:p>
            <a:r>
              <a:rPr lang="en-US" dirty="0"/>
              <a:t>Resistance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Resistance</a:t>
            </a:r>
            <a:r>
              <a:rPr lang="en-US" dirty="0">
                <a:solidFill>
                  <a:schemeClr val="tx1"/>
                </a:solidFill>
              </a:rPr>
              <a:t> is a measure of the opposition to current flow in an electrical circuit.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Resistance</a:t>
            </a:r>
            <a:r>
              <a:rPr lang="en-US" dirty="0">
                <a:solidFill>
                  <a:schemeClr val="tx1"/>
                </a:solidFill>
              </a:rPr>
              <a:t> is measured in ohms, symbolized by the Greek letter omega (Ω).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 is inverse of conductivity.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146" name="Picture 2" descr="https://external-content.duckduckgo.com/iu/?u=https%3A%2F%2Ftse1.mm.bing.net%2Fth%3Fid%3DOIP.3fKgLpqr942-_KPsVBJX2gHaIq%26pid%3DApi&amp;f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89040"/>
            <a:ext cx="2509934" cy="29335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475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br>
              <a:rPr lang="en-GB" dirty="0">
                <a:effectLst/>
              </a:rPr>
            </a:br>
            <a:br>
              <a:rPr lang="en-GB" dirty="0"/>
            </a:br>
            <a:r>
              <a:rPr lang="en-GB" dirty="0">
                <a:effectLst/>
              </a:rPr>
              <a:t>Ohm’s Law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spcBef>
                <a:spcPts val="0"/>
              </a:spcBef>
              <a:spcAft>
                <a:spcPts val="1600"/>
              </a:spcAft>
              <a:buNone/>
            </a:pPr>
            <a:br>
              <a:rPr lang="en-US" dirty="0"/>
            </a:br>
            <a:r>
              <a:rPr lang="en-US" dirty="0">
                <a:solidFill>
                  <a:srgbClr val="222222"/>
                </a:solidFill>
                <a:latin typeface="Arial"/>
              </a:rPr>
              <a:t>Ohm's law states that the current through a conductor </a:t>
            </a:r>
            <a:r>
              <a:rPr lang="en-US" b="1" dirty="0">
                <a:solidFill>
                  <a:srgbClr val="222222"/>
                </a:solidFill>
                <a:latin typeface="Arial"/>
              </a:rPr>
              <a:t>between</a:t>
            </a:r>
            <a:r>
              <a:rPr lang="en-US" dirty="0">
                <a:solidFill>
                  <a:srgbClr val="222222"/>
                </a:solidFill>
                <a:latin typeface="Arial"/>
              </a:rPr>
              <a:t> two points is directly proportional to the </a:t>
            </a:r>
            <a:r>
              <a:rPr lang="en-US" b="1" dirty="0">
                <a:solidFill>
                  <a:srgbClr val="222222"/>
                </a:solidFill>
                <a:latin typeface="Arial"/>
              </a:rPr>
              <a:t>potential difference</a:t>
            </a:r>
            <a:r>
              <a:rPr lang="en-US" dirty="0">
                <a:solidFill>
                  <a:srgbClr val="222222"/>
                </a:solidFill>
                <a:latin typeface="Arial"/>
              </a:rPr>
              <a:t> or </a:t>
            </a:r>
            <a:r>
              <a:rPr lang="en-US" b="1" dirty="0">
                <a:solidFill>
                  <a:srgbClr val="222222"/>
                </a:solidFill>
                <a:latin typeface="Arial"/>
              </a:rPr>
              <a:t>voltage</a:t>
            </a:r>
            <a:r>
              <a:rPr lang="en-US" dirty="0">
                <a:solidFill>
                  <a:srgbClr val="222222"/>
                </a:solidFill>
                <a:latin typeface="Arial"/>
              </a:rPr>
              <a:t> across the two points.</a:t>
            </a:r>
          </a:p>
          <a:p>
            <a:pPr marL="800100" lvl="2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222222"/>
                </a:solidFill>
                <a:latin typeface="Arial"/>
              </a:rPr>
              <a:t> V = I X R</a:t>
            </a:r>
          </a:p>
          <a:p>
            <a:pPr marL="800100" lvl="2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222222"/>
                </a:solidFill>
                <a:latin typeface="Arial"/>
              </a:rPr>
              <a:t>I = V / R</a:t>
            </a:r>
          </a:p>
          <a:p>
            <a:pPr marL="800100" lvl="2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222222"/>
                </a:solidFill>
                <a:latin typeface="Arial"/>
              </a:rPr>
              <a:t>R = V / I</a:t>
            </a:r>
          </a:p>
          <a:p>
            <a:pPr marL="0" indent="0" algn="just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47" y="3356992"/>
            <a:ext cx="3412260" cy="191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9598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48680"/>
            <a:ext cx="7920879" cy="5760640"/>
          </a:xfrm>
        </p:spPr>
      </p:pic>
    </p:spTree>
    <p:extLst>
      <p:ext uri="{BB962C8B-B14F-4D97-AF65-F5344CB8AC3E}">
        <p14:creationId xmlns:p14="http://schemas.microsoft.com/office/powerpoint/2010/main" val="208346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Semiconductor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solidFill>
                  <a:schemeClr val="tx1"/>
                </a:solidFill>
              </a:rPr>
              <a:t>Materials whose conductivity falls between those of conductors and insulators are called semiconductors.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• Semiconductors are “part-time” conductors whose conductivity can be controlled.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Silicon is the most common material used to build semiconductor devices. 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085184"/>
            <a:ext cx="27813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294734"/>
            <a:ext cx="2286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597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 </a:t>
            </a:r>
            <a:r>
              <a:rPr lang="en-US" b="1" dirty="0">
                <a:solidFill>
                  <a:schemeClr val="tx1"/>
                </a:solidFill>
              </a:rPr>
              <a:t>diode</a:t>
            </a:r>
            <a:r>
              <a:rPr lang="en-US" dirty="0">
                <a:solidFill>
                  <a:schemeClr val="tx1"/>
                </a:solidFill>
              </a:rPr>
              <a:t> is defined as a two-terminal electronic component that only conducts current in one direction. An ideal </a:t>
            </a:r>
            <a:r>
              <a:rPr lang="en-US" b="1" dirty="0">
                <a:solidFill>
                  <a:schemeClr val="tx1"/>
                </a:solidFill>
              </a:rPr>
              <a:t>diode</a:t>
            </a:r>
            <a:r>
              <a:rPr lang="en-US" dirty="0">
                <a:solidFill>
                  <a:schemeClr val="tx1"/>
                </a:solidFill>
              </a:rPr>
              <a:t> will have zero resistance in one direction, and infinite resistance in the reverse direction.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01009"/>
            <a:ext cx="6192688" cy="2774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69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LED </a:t>
            </a:r>
            <a:br>
              <a:rPr lang="en-GB" dirty="0"/>
            </a:br>
            <a:r>
              <a:rPr lang="en-GB" dirty="0"/>
              <a:t>(Light Emitting Diode)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60848"/>
            <a:ext cx="5832647" cy="4104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181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GB" dirty="0"/>
              <a:t>Resistor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 </a:t>
            </a:r>
            <a:r>
              <a:rPr lang="en-US" b="1" dirty="0">
                <a:solidFill>
                  <a:schemeClr val="tx1"/>
                </a:solidFill>
              </a:rPr>
              <a:t>resistor</a:t>
            </a:r>
            <a:r>
              <a:rPr lang="en-US" dirty="0">
                <a:solidFill>
                  <a:schemeClr val="tx1"/>
                </a:solidFill>
              </a:rPr>
              <a:t> is a passive two-terminal electrical component that implements electrical resistance as a circuit element. In electronic circuits, </a:t>
            </a:r>
            <a:r>
              <a:rPr lang="en-US" b="1" dirty="0">
                <a:solidFill>
                  <a:schemeClr val="tx1"/>
                </a:solidFill>
              </a:rPr>
              <a:t>resistors</a:t>
            </a:r>
            <a:r>
              <a:rPr lang="en-US" dirty="0">
                <a:solidFill>
                  <a:schemeClr val="tx1"/>
                </a:solidFill>
              </a:rPr>
              <a:t> are used to reduce current flow, adjust signal levels, to divide voltages etc.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172" name="Picture 4" descr="Image result for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7128792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11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7848871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76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Capacitor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b="1" dirty="0">
                <a:solidFill>
                  <a:schemeClr val="tx1"/>
                </a:solidFill>
              </a:rPr>
              <a:t>capacitor</a:t>
            </a:r>
            <a:r>
              <a:rPr lang="en-US" sz="2000" dirty="0">
                <a:solidFill>
                  <a:schemeClr val="tx1"/>
                </a:solidFill>
              </a:rPr>
              <a:t> is a device that stores </a:t>
            </a:r>
            <a:r>
              <a:rPr lang="en-US" sz="2000" dirty="0">
                <a:solidFill>
                  <a:schemeClr val="tx1"/>
                </a:solidFill>
                <a:hlinkClick r:id="rId2" tooltip="Electrical energy"/>
              </a:rPr>
              <a:t>electrical energy</a:t>
            </a:r>
            <a:r>
              <a:rPr lang="en-US" sz="2000" dirty="0">
                <a:solidFill>
                  <a:schemeClr val="tx1"/>
                </a:solidFill>
              </a:rPr>
              <a:t> in an </a:t>
            </a:r>
            <a:r>
              <a:rPr lang="en-US" sz="2000" dirty="0">
                <a:solidFill>
                  <a:schemeClr val="tx1"/>
                </a:solidFill>
                <a:hlinkClick r:id="rId3" tooltip="Electric field"/>
              </a:rPr>
              <a:t>electric field</a:t>
            </a:r>
            <a:r>
              <a:rPr lang="en-US" sz="2000" dirty="0">
                <a:solidFill>
                  <a:schemeClr val="tx1"/>
                </a:solidFill>
              </a:rPr>
              <a:t>. It is a </a:t>
            </a:r>
            <a:r>
              <a:rPr lang="en-US" sz="2000" dirty="0">
                <a:solidFill>
                  <a:schemeClr val="tx1"/>
                </a:solidFill>
                <a:hlinkClick r:id="rId4" tooltip="Passivity (engineering)"/>
              </a:rPr>
              <a:t>passive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  <a:hlinkClick r:id="rId5" tooltip="Electronic component"/>
              </a:rPr>
              <a:t>electronic component</a:t>
            </a:r>
            <a:r>
              <a:rPr lang="en-US" sz="2000" dirty="0">
                <a:solidFill>
                  <a:schemeClr val="tx1"/>
                </a:solidFill>
              </a:rPr>
              <a:t> with two </a:t>
            </a:r>
            <a:r>
              <a:rPr lang="en-US" sz="2000" dirty="0">
                <a:solidFill>
                  <a:schemeClr val="tx1"/>
                </a:solidFill>
                <a:hlinkClick r:id="rId6" tooltip="Terminal (electronics)"/>
              </a:rPr>
              <a:t>terminals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endParaRPr lang="en-GB" sz="1800" dirty="0"/>
          </a:p>
          <a:p>
            <a:endParaRPr lang="en-GB" sz="1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92896"/>
            <a:ext cx="5953894" cy="3465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672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28" y="692696"/>
            <a:ext cx="8229600" cy="1440160"/>
          </a:xfrm>
        </p:spPr>
        <p:txBody>
          <a:bodyPr/>
          <a:lstStyle/>
          <a:p>
            <a:r>
              <a:rPr lang="en-US" sz="4800" dirty="0"/>
              <a:t>Introduction To Electronics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28" y="2420888"/>
            <a:ext cx="8229600" cy="3201219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Electronics</a:t>
            </a:r>
            <a:r>
              <a:rPr lang="en-US" dirty="0">
                <a:solidFill>
                  <a:schemeClr val="tx1"/>
                </a:solidFill>
              </a:rPr>
              <a:t> is the branch of science and engineering dealing with the theory and use of a class of devices in which </a:t>
            </a:r>
            <a:r>
              <a:rPr lang="en-US" b="1" dirty="0">
                <a:solidFill>
                  <a:schemeClr val="tx1"/>
                </a:solidFill>
              </a:rPr>
              <a:t>electrons</a:t>
            </a:r>
            <a:r>
              <a:rPr lang="en-US" dirty="0">
                <a:solidFill>
                  <a:schemeClr val="tx1"/>
                </a:solidFill>
              </a:rPr>
              <a:t> are transported through a vacuum, gas or </a:t>
            </a:r>
            <a:r>
              <a:rPr lang="en-US" b="1" dirty="0">
                <a:solidFill>
                  <a:schemeClr val="tx1"/>
                </a:solidFill>
              </a:rPr>
              <a:t>semiconductor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828" y="4509120"/>
            <a:ext cx="4045966" cy="1988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Battery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6624736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957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Connecting Wires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698477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351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Switches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212407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31" y="1988840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132856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318" y="4131965"/>
            <a:ext cx="208597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31965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446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Potentiometer</a:t>
            </a:r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9"/>
            <a:ext cx="4968551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989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Breadboard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0" t="36873" r="26834" b="12425"/>
          <a:stretch/>
        </p:blipFill>
        <p:spPr bwMode="auto">
          <a:xfrm>
            <a:off x="1691680" y="2276872"/>
            <a:ext cx="5400600" cy="396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329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 Breadboard?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4" t="34551" r="11845" b="15522"/>
          <a:stretch/>
        </p:blipFill>
        <p:spPr bwMode="auto">
          <a:xfrm>
            <a:off x="1331640" y="2420889"/>
            <a:ext cx="6840760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6396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8" t="19263" r="10692" b="6813"/>
          <a:stretch/>
        </p:blipFill>
        <p:spPr bwMode="auto">
          <a:xfrm>
            <a:off x="1115616" y="980728"/>
            <a:ext cx="6691290" cy="480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439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 Gates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44824"/>
            <a:ext cx="6336704" cy="428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450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1584176"/>
          </a:xfrm>
        </p:spPr>
        <p:txBody>
          <a:bodyPr/>
          <a:lstStyle/>
          <a:p>
            <a:r>
              <a:rPr lang="en-GB" dirty="0"/>
              <a:t>ICs</a:t>
            </a:r>
            <a:br>
              <a:rPr lang="en-GB" dirty="0"/>
            </a:br>
            <a:r>
              <a:rPr lang="en-GB" dirty="0"/>
              <a:t>(Integrated Circuits)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7"/>
          <a:stretch/>
        </p:blipFill>
        <p:spPr bwMode="auto">
          <a:xfrm>
            <a:off x="1413992" y="2060848"/>
            <a:ext cx="6480720" cy="399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914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Sensors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2"/>
          <a:stretch/>
        </p:blipFill>
        <p:spPr bwMode="auto">
          <a:xfrm>
            <a:off x="1475656" y="2132856"/>
            <a:ext cx="663673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58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Atomic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44824"/>
            <a:ext cx="6840760" cy="4104456"/>
          </a:xfrm>
        </p:spPr>
      </p:pic>
    </p:spTree>
    <p:extLst>
      <p:ext uri="{BB962C8B-B14F-4D97-AF65-F5344CB8AC3E}">
        <p14:creationId xmlns:p14="http://schemas.microsoft.com/office/powerpoint/2010/main" val="1430434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LCD Display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8840"/>
            <a:ext cx="731520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2519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Microcontrollers</a:t>
            </a:r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916832"/>
            <a:ext cx="6686550" cy="412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700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68" y="404664"/>
            <a:ext cx="1696771" cy="12725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solidFill>
                  <a:schemeClr val="tx1"/>
                </a:solidFill>
              </a:rPr>
              <a:t>Electrons are fundamental sub-atomic particles.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They are </a:t>
            </a:r>
            <a:r>
              <a:rPr lang="en-US" b="1" dirty="0">
                <a:solidFill>
                  <a:schemeClr val="tx1"/>
                </a:solidFill>
              </a:rPr>
              <a:t>negatively charged </a:t>
            </a:r>
            <a:r>
              <a:rPr lang="en-US" dirty="0">
                <a:solidFill>
                  <a:schemeClr val="tx1"/>
                </a:solidFill>
              </a:rPr>
              <a:t>and move from negatively charged parts to positively charged ones.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The negatively charged pieces of any circuit have extra electrons, while the positively charged pieces want more electrons.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electrons then jump from one area to another. When the electrons move, the current can </a:t>
            </a:r>
            <a:r>
              <a:rPr lang="en-US" b="1" dirty="0">
                <a:solidFill>
                  <a:schemeClr val="tx1"/>
                </a:solidFill>
              </a:rPr>
              <a:t>flow</a:t>
            </a:r>
            <a:r>
              <a:rPr lang="en-US" dirty="0">
                <a:solidFill>
                  <a:schemeClr val="tx1"/>
                </a:solidFill>
              </a:rPr>
              <a:t> through the system.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460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4784"/>
          </a:xfrm>
        </p:spPr>
        <p:txBody>
          <a:bodyPr/>
          <a:lstStyle/>
          <a:p>
            <a:r>
              <a:rPr lang="en-GB" sz="4800" dirty="0"/>
              <a:t>Electrical Quantities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 understand the operation of electric circuits we must familiar with electrical quantities such as charge, current and voltage.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AutoShape 2" descr="Image result for electric circui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14908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334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Electric charge</a:t>
            </a:r>
            <a:r>
              <a:rPr lang="en-US" dirty="0">
                <a:solidFill>
                  <a:schemeClr val="tx1"/>
                </a:solidFill>
              </a:rPr>
              <a:t> is the physical property of matter that causes it to experience a force when placed in an electromagnetic field.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There are two types of </a:t>
            </a:r>
            <a:r>
              <a:rPr lang="en-US" b="1" dirty="0">
                <a:solidFill>
                  <a:schemeClr val="tx1"/>
                </a:solidFill>
              </a:rPr>
              <a:t>electric charge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Positive and Negative (commonly carried by protons and electrons respectively).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Like </a:t>
            </a:r>
            <a:r>
              <a:rPr lang="en-US" b="1" dirty="0">
                <a:solidFill>
                  <a:schemeClr val="tx1"/>
                </a:solidFill>
              </a:rPr>
              <a:t>charges</a:t>
            </a:r>
            <a:r>
              <a:rPr lang="en-US" dirty="0">
                <a:solidFill>
                  <a:schemeClr val="tx1"/>
                </a:solidFill>
              </a:rPr>
              <a:t> repel each other</a:t>
            </a:r>
          </a:p>
          <a:p>
            <a:r>
              <a:rPr lang="en-US" dirty="0">
                <a:solidFill>
                  <a:schemeClr val="tx1"/>
                </a:solidFill>
              </a:rPr>
              <a:t>Unlike </a:t>
            </a:r>
            <a:r>
              <a:rPr lang="en-US" b="1" dirty="0">
                <a:solidFill>
                  <a:schemeClr val="tx1"/>
                </a:solidFill>
              </a:rPr>
              <a:t>charges</a:t>
            </a:r>
            <a:r>
              <a:rPr lang="en-US" dirty="0">
                <a:solidFill>
                  <a:schemeClr val="tx1"/>
                </a:solidFill>
              </a:rPr>
              <a:t> attract each other.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221088"/>
            <a:ext cx="2880370" cy="2157239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r>
              <a:rPr lang="en-GB" dirty="0"/>
              <a:t>Charges</a:t>
            </a:r>
          </a:p>
        </p:txBody>
      </p:sp>
    </p:spTree>
    <p:extLst>
      <p:ext uri="{BB962C8B-B14F-4D97-AF65-F5344CB8AC3E}">
        <p14:creationId xmlns:p14="http://schemas.microsoft.com/office/powerpoint/2010/main" val="5928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r>
              <a:rPr lang="en-US" dirty="0"/>
              <a:t>Current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Rate of flow of electrons is known as current.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 = Q / t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Where, I = Current, Q = Charge, t =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Unit of current (I) is ampere or A.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44" y="3717032"/>
            <a:ext cx="4045452" cy="25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Alternating Current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Alternating current</a:t>
            </a:r>
            <a:r>
              <a:rPr lang="en-US" dirty="0">
                <a:solidFill>
                  <a:schemeClr val="tx1"/>
                </a:solidFill>
              </a:rPr>
              <a:t> (</a:t>
            </a:r>
            <a:r>
              <a:rPr lang="en-US" b="1" dirty="0">
                <a:solidFill>
                  <a:schemeClr val="tx1"/>
                </a:solidFill>
              </a:rPr>
              <a:t>AC</a:t>
            </a:r>
            <a:r>
              <a:rPr lang="en-US" dirty="0">
                <a:solidFill>
                  <a:schemeClr val="tx1"/>
                </a:solidFill>
              </a:rPr>
              <a:t>) is an electric </a:t>
            </a:r>
            <a:r>
              <a:rPr lang="en-US" b="1" dirty="0">
                <a:solidFill>
                  <a:schemeClr val="tx1"/>
                </a:solidFill>
              </a:rPr>
              <a:t>current</a:t>
            </a:r>
            <a:r>
              <a:rPr lang="en-US" dirty="0">
                <a:solidFill>
                  <a:schemeClr val="tx1"/>
                </a:solidFill>
              </a:rPr>
              <a:t> which periodically reverses direction.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40968"/>
            <a:ext cx="4536504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89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 Current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Direct current</a:t>
            </a:r>
            <a:r>
              <a:rPr lang="en-US" dirty="0">
                <a:solidFill>
                  <a:schemeClr val="tx1"/>
                </a:solidFill>
              </a:rPr>
              <a:t> (</a:t>
            </a:r>
            <a:r>
              <a:rPr lang="en-US" b="1" dirty="0">
                <a:solidFill>
                  <a:schemeClr val="tx1"/>
                </a:solidFill>
              </a:rPr>
              <a:t>DC</a:t>
            </a:r>
            <a:r>
              <a:rPr lang="en-US" dirty="0">
                <a:solidFill>
                  <a:schemeClr val="tx1"/>
                </a:solidFill>
              </a:rPr>
              <a:t>) is the unidirectional flow of an electric charge.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7179568" cy="3744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665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340</TotalTime>
  <Words>566</Words>
  <Application>Microsoft Office PowerPoint</Application>
  <PresentationFormat>On-screen Show (4:3)</PresentationFormat>
  <Paragraphs>75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Century Gothic</vt:lpstr>
      <vt:lpstr>Courier New</vt:lpstr>
      <vt:lpstr>Palatino Linotype</vt:lpstr>
      <vt:lpstr>Executive</vt:lpstr>
      <vt:lpstr>Basic Electronics</vt:lpstr>
      <vt:lpstr>Introduction To Electronics</vt:lpstr>
      <vt:lpstr>Atomic Structure</vt:lpstr>
      <vt:lpstr>Electron</vt:lpstr>
      <vt:lpstr>Electrical Quantities</vt:lpstr>
      <vt:lpstr>Charges</vt:lpstr>
      <vt:lpstr>Current</vt:lpstr>
      <vt:lpstr>Alternating Current</vt:lpstr>
      <vt:lpstr>Direct Current</vt:lpstr>
      <vt:lpstr>Voltage</vt:lpstr>
      <vt:lpstr>Resistance</vt:lpstr>
      <vt:lpstr>  Ohm’s Law</vt:lpstr>
      <vt:lpstr>PowerPoint Presentation</vt:lpstr>
      <vt:lpstr>Semiconductor </vt:lpstr>
      <vt:lpstr>Diode</vt:lpstr>
      <vt:lpstr>LED  (Light Emitting Diode)</vt:lpstr>
      <vt:lpstr>Resistor</vt:lpstr>
      <vt:lpstr>PowerPoint Presentation</vt:lpstr>
      <vt:lpstr>Capacitor</vt:lpstr>
      <vt:lpstr>Battery</vt:lpstr>
      <vt:lpstr>Connecting Wires</vt:lpstr>
      <vt:lpstr>Switches</vt:lpstr>
      <vt:lpstr>Potentiometer</vt:lpstr>
      <vt:lpstr>Breadboard</vt:lpstr>
      <vt:lpstr>How to use Breadboard?</vt:lpstr>
      <vt:lpstr>PowerPoint Presentation</vt:lpstr>
      <vt:lpstr>Logic Gates</vt:lpstr>
      <vt:lpstr>ICs (Integrated Circuits)</vt:lpstr>
      <vt:lpstr>Sensors</vt:lpstr>
      <vt:lpstr>LCD Display</vt:lpstr>
      <vt:lpstr>Microcontrollers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Electronics</dc:title>
  <dc:creator>hp</dc:creator>
  <cp:lastModifiedBy>Syed Muhammad Mooazam</cp:lastModifiedBy>
  <cp:revision>34</cp:revision>
  <dcterms:created xsi:type="dcterms:W3CDTF">2020-02-21T07:40:23Z</dcterms:created>
  <dcterms:modified xsi:type="dcterms:W3CDTF">2023-08-24T15:51:44Z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2023-08-24T15:51:44Z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0beea035-c882-4af6-aba9-5ea9261d0b21</vt:lpwstr>
  </property>
  <property fmtid="{D5CDD505-2E9C-101B-9397-08002B2CF9AE}" pid="7" name="MSIP_Label_defa4170-0d19-0005-0004-bc88714345d2_ActionId">
    <vt:lpwstr>f4e53eae-e5f4-486e-a8b7-9a70014fa2be</vt:lpwstr>
  </property>
  <property fmtid="{D5CDD505-2E9C-101B-9397-08002B2CF9AE}" pid="8" name="MSIP_Label_defa4170-0d19-0005-0004-bc88714345d2_ContentBits">
    <vt:lpwstr>0</vt:lpwstr>
  </property>
</Properties>
</file>